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69" r:id="rId2"/>
    <p:sldId id="278" r:id="rId3"/>
    <p:sldId id="296" r:id="rId4"/>
    <p:sldId id="297" r:id="rId5"/>
    <p:sldId id="277" r:id="rId6"/>
    <p:sldId id="279" r:id="rId7"/>
    <p:sldId id="286" r:id="rId8"/>
    <p:sldId id="285" r:id="rId9"/>
    <p:sldId id="287" r:id="rId10"/>
    <p:sldId id="288" r:id="rId11"/>
    <p:sldId id="289" r:id="rId12"/>
    <p:sldId id="290" r:id="rId13"/>
    <p:sldId id="293" r:id="rId14"/>
    <p:sldId id="300" r:id="rId15"/>
    <p:sldId id="295" r:id="rId16"/>
    <p:sldId id="301" r:id="rId17"/>
    <p:sldId id="28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8" autoAdjust="0"/>
    <p:restoredTop sz="94660"/>
  </p:normalViewPr>
  <p:slideViewPr>
    <p:cSldViewPr snapToGrid="0">
      <p:cViewPr varScale="1">
        <p:scale>
          <a:sx n="86" d="100"/>
          <a:sy n="86" d="100"/>
        </p:scale>
        <p:origin x="124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dirty="0"/>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dirty="0"/>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dirty="0"/>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dirty="0"/>
          </a:p>
        </p:txBody>
      </p:sp>
    </p:spTree>
    <p:extLst>
      <p:ext uri="{BB962C8B-B14F-4D97-AF65-F5344CB8AC3E}">
        <p14:creationId xmlns:p14="http://schemas.microsoft.com/office/powerpoint/2010/main" val="34962839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B29C8F3-725A-4F9A-A507-94E9D5D4F6DB}" type="datetimeFigureOut">
              <a:rPr lang="zh-CN" altLang="en-US" smtClean="0"/>
              <a:pPr/>
              <a:t>2024/6/20</a:t>
            </a:fld>
            <a:endParaRPr lang="zh-CN" alt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zh-CN" alt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BE40409-DAE8-4674-9087-DC3CFB3688BD}" type="slidenum">
              <a:rPr lang="zh-CN" altLang="en-US" smtClean="0"/>
              <a:pPr/>
              <a:t>‹#›</a:t>
            </a:fld>
            <a:endParaRPr lang="zh-CN" alt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547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101816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405092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258272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BE40409-DAE8-4674-9087-DC3CFB3688BD}" type="slidenum">
              <a:rPr lang="zh-CN" altLang="en-US" smtClean="0"/>
              <a:pPr/>
              <a:t>‹#›</a:t>
            </a:fld>
            <a:endParaRPr lang="zh-CN" alt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372817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343453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181614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2346255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19534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4"/>
          <p:cNvSpPr>
            <a:spLocks noGrp="1"/>
          </p:cNvSpPr>
          <p:nvPr>
            <p:ph type="dt" sz="half" idx="10"/>
          </p:nvPr>
        </p:nvSpPr>
        <p:spPr/>
        <p:txBody>
          <a:bodyPr/>
          <a:lstStyle/>
          <a:p>
            <a:fld id="{AB29C8F3-725A-4F9A-A507-94E9D5D4F6DB}" type="datetimeFigureOut">
              <a:rPr lang="zh-CN" altLang="en-US" smtClean="0"/>
              <a:pPr/>
              <a:t>2024/6/20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1492036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AB29C8F3-725A-4F9A-A507-94E9D5D4F6DB}" type="datetimeFigureOut">
              <a:rPr lang="zh-CN" altLang="en-US" smtClean="0"/>
              <a:pPr/>
              <a:t>2024/6/20</a:t>
            </a:fld>
            <a:endParaRPr lang="zh-CN" alt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zh-CN" alt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7BE40409-DAE8-4674-9087-DC3CFB3688BD}" type="slidenum">
              <a:rPr lang="zh-CN" altLang="en-US" smtClean="0"/>
              <a:pPr/>
              <a:t>‹#›</a:t>
            </a:fld>
            <a:endParaRPr lang="zh-CN" altLang="en-US"/>
          </a:p>
        </p:txBody>
      </p:sp>
    </p:spTree>
    <p:extLst>
      <p:ext uri="{BB962C8B-B14F-4D97-AF65-F5344CB8AC3E}">
        <p14:creationId xmlns:p14="http://schemas.microsoft.com/office/powerpoint/2010/main" val="12239085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98991" y="152964"/>
            <a:ext cx="10253709" cy="1572767"/>
          </a:xfrm>
        </p:spPr>
        <p:txBody>
          <a:bodyPr>
            <a:normAutofit fontScale="90000"/>
          </a:bodyPr>
          <a:lstStyle/>
          <a:p>
            <a:br>
              <a:rPr lang="ru-RU" b="1" dirty="0">
                <a:solidFill>
                  <a:srgbClr val="002060"/>
                </a:solidFill>
              </a:rPr>
            </a:br>
            <a:r>
              <a:rPr lang="ru-RU" b="1" dirty="0">
                <a:solidFill>
                  <a:srgbClr val="FF0000"/>
                </a:solidFill>
                <a:latin typeface="Times New Roman" pitchFamily="18" charset="0"/>
                <a:cs typeface="Times New Roman" pitchFamily="18" charset="0"/>
              </a:rPr>
              <a:t>«Мы против наркотиков!»</a:t>
            </a:r>
          </a:p>
        </p:txBody>
      </p:sp>
      <p:sp>
        <p:nvSpPr>
          <p:cNvPr id="3" name="Подзаголовок 2"/>
          <p:cNvSpPr>
            <a:spLocks noGrp="1"/>
          </p:cNvSpPr>
          <p:nvPr>
            <p:ph type="subTitle" idx="1"/>
          </p:nvPr>
        </p:nvSpPr>
        <p:spPr/>
        <p:txBody>
          <a:bodyPr>
            <a:normAutofit/>
          </a:bodyPr>
          <a:lstStyle/>
          <a:p>
            <a:endParaRPr lang="ru-RU" sz="2800" b="1" dirty="0"/>
          </a:p>
        </p:txBody>
      </p:sp>
      <p:pic>
        <p:nvPicPr>
          <p:cNvPr id="4" name="Рисунок 3">
            <a:extLst>
              <a:ext uri="{FF2B5EF4-FFF2-40B4-BE49-F238E27FC236}">
                <a16:creationId xmlns:a16="http://schemas.microsoft.com/office/drawing/2014/main" id="{B1D41F0B-4BD7-4386-913B-01E4E4426460}"/>
              </a:ext>
            </a:extLst>
          </p:cNvPr>
          <p:cNvPicPr>
            <a:picLocks noChangeAspect="1"/>
          </p:cNvPicPr>
          <p:nvPr/>
        </p:nvPicPr>
        <p:blipFill>
          <a:blip r:embed="rId2"/>
          <a:stretch>
            <a:fillRect/>
          </a:stretch>
        </p:blipFill>
        <p:spPr>
          <a:xfrm>
            <a:off x="2027438" y="1725731"/>
            <a:ext cx="4876060" cy="4876060"/>
          </a:xfrm>
          <a:prstGeom prst="rect">
            <a:avLst/>
          </a:prstGeom>
        </p:spPr>
      </p:pic>
    </p:spTree>
    <p:extLst>
      <p:ext uri="{BB962C8B-B14F-4D97-AF65-F5344CB8AC3E}">
        <p14:creationId xmlns:p14="http://schemas.microsoft.com/office/powerpoint/2010/main" val="1043293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5343" y="450376"/>
            <a:ext cx="7757898" cy="1267608"/>
          </a:xfrm>
        </p:spPr>
        <p:txBody>
          <a:bodyPr>
            <a:noAutofit/>
          </a:bodyPr>
          <a:lstStyle/>
          <a:p>
            <a:pPr algn="ctr"/>
            <a:r>
              <a:rPr lang="ru-RU" sz="3600" b="1" dirty="0">
                <a:latin typeface="Times New Roman" pitchFamily="18" charset="0"/>
                <a:cs typeface="Times New Roman" pitchFamily="18" charset="0"/>
              </a:rPr>
              <a:t>Третий миф. Наркотиками могут поделиться с вами просто так, по доброте душевной</a:t>
            </a:r>
          </a:p>
        </p:txBody>
      </p:sp>
      <p:sp>
        <p:nvSpPr>
          <p:cNvPr id="3" name="Прямоугольник 2"/>
          <p:cNvSpPr/>
          <p:nvPr/>
        </p:nvSpPr>
        <p:spPr>
          <a:xfrm>
            <a:off x="338328" y="1443841"/>
            <a:ext cx="8710137" cy="4862870"/>
          </a:xfrm>
          <a:prstGeom prst="rect">
            <a:avLst/>
          </a:prstGeom>
        </p:spPr>
        <p:txBody>
          <a:bodyPr wrap="square">
            <a:spAutoFit/>
          </a:bodyPr>
          <a:lstStyle/>
          <a:p>
            <a:r>
              <a:rPr lang="ru-RU" dirty="0"/>
              <a:t>.</a:t>
            </a:r>
          </a:p>
          <a:p>
            <a:pPr algn="just"/>
            <a:r>
              <a:rPr lang="ru-RU" sz="4000" b="1" dirty="0">
                <a:solidFill>
                  <a:srgbClr val="FF0000"/>
                </a:solidFill>
                <a:latin typeface="Times New Roman" pitchFamily="18" charset="0"/>
                <a:cs typeface="Times New Roman" pitchFamily="18" charset="0"/>
              </a:rPr>
              <a:t>РЕАЛЬНОСТЬ:</a:t>
            </a:r>
          </a:p>
          <a:p>
            <a:pPr algn="just"/>
            <a:r>
              <a:rPr lang="ru-RU" sz="2800" b="1" dirty="0">
                <a:latin typeface="Times New Roman" pitchFamily="18" charset="0"/>
                <a:cs typeface="Times New Roman" pitchFamily="18" charset="0"/>
              </a:rPr>
              <a:t>Есть такая поговорка: « Бесплатный сыр бывает только в мышеловке». Наркотики сначала предлагают бесплатно, человек привыкает, и тогда с него начинают требовать деньги. Организму с каждым разом требуется все больше наркотика и денег, соответственно, тоже. И вот уже для того, чтобы каждый день иметь свою дозу, наркоман начинает приучать к наркотикам своих знакомых. За каждого новичка он получает бесплатную дозу</a:t>
            </a:r>
          </a:p>
        </p:txBody>
      </p:sp>
    </p:spTree>
    <p:extLst>
      <p:ext uri="{BB962C8B-B14F-4D97-AF65-F5344CB8AC3E}">
        <p14:creationId xmlns:p14="http://schemas.microsoft.com/office/powerpoint/2010/main" val="503775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b="1" dirty="0">
                <a:latin typeface="Times New Roman" pitchFamily="18" charset="0"/>
                <a:cs typeface="Times New Roman" pitchFamily="18" charset="0"/>
              </a:rPr>
              <a:t>Четвертый миф    Нюхать клей, глотать таблетки - это баловство, оно не имеет отношения к наркомании.</a:t>
            </a:r>
            <a:br>
              <a:rPr lang="ru-RU" b="1" dirty="0"/>
            </a:br>
            <a:endParaRPr lang="ru-RU" b="1" dirty="0"/>
          </a:p>
        </p:txBody>
      </p:sp>
      <p:sp>
        <p:nvSpPr>
          <p:cNvPr id="3" name="Прямоугольник 2"/>
          <p:cNvSpPr/>
          <p:nvPr/>
        </p:nvSpPr>
        <p:spPr>
          <a:xfrm>
            <a:off x="641445" y="1997839"/>
            <a:ext cx="8502555" cy="4585871"/>
          </a:xfrm>
          <a:prstGeom prst="rect">
            <a:avLst/>
          </a:prstGeom>
        </p:spPr>
        <p:txBody>
          <a:bodyPr wrap="square">
            <a:spAutoFit/>
          </a:bodyPr>
          <a:lstStyle/>
          <a:p>
            <a:r>
              <a:rPr lang="ru-RU" sz="4000" b="1" dirty="0">
                <a:solidFill>
                  <a:srgbClr val="C00000"/>
                </a:solidFill>
                <a:latin typeface="Times New Roman" pitchFamily="18" charset="0"/>
                <a:cs typeface="Times New Roman" pitchFamily="18" charset="0"/>
              </a:rPr>
              <a:t>РЕАЛЬНОСТЬ: </a:t>
            </a:r>
          </a:p>
          <a:p>
            <a:r>
              <a:rPr lang="ru-RU" sz="3600" b="1" dirty="0">
                <a:latin typeface="Times New Roman" pitchFamily="18" charset="0"/>
                <a:cs typeface="Times New Roman" pitchFamily="18" charset="0"/>
              </a:rPr>
              <a:t>Это называется токсикоманией. Токсико - то есть токсичные вещества. Вторая часть слова- мания - означает, что употребление этих веществ вызывает привыкание и зависимость, таким образом токсикомания является разновидностью наркомании</a:t>
            </a:r>
            <a:r>
              <a:rPr lang="ru-RU" dirty="0">
                <a:latin typeface="Times New Roman" pitchFamily="18" charset="0"/>
                <a:cs typeface="Times New Roman" pitchFamily="18" charset="0"/>
              </a:rPr>
              <a:t>.</a:t>
            </a:r>
          </a:p>
        </p:txBody>
      </p:sp>
    </p:spTree>
    <p:extLst>
      <p:ext uri="{BB962C8B-B14F-4D97-AF65-F5344CB8AC3E}">
        <p14:creationId xmlns:p14="http://schemas.microsoft.com/office/powerpoint/2010/main" val="3195689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95534"/>
            <a:ext cx="7886700" cy="1078173"/>
          </a:xfrm>
        </p:spPr>
        <p:txBody>
          <a:bodyPr>
            <a:normAutofit fontScale="90000"/>
          </a:bodyPr>
          <a:lstStyle/>
          <a:p>
            <a:pPr algn="ctr"/>
            <a:br>
              <a:rPr lang="ru-RU" dirty="0"/>
            </a:br>
            <a:br>
              <a:rPr lang="ru-RU" dirty="0"/>
            </a:br>
            <a:br>
              <a:rPr lang="ru-RU" dirty="0"/>
            </a:br>
            <a:r>
              <a:rPr lang="ru-RU" sz="3100" b="1" dirty="0">
                <a:latin typeface="Times New Roman" pitchFamily="18" charset="0"/>
                <a:cs typeface="Times New Roman" pitchFamily="18" charset="0"/>
              </a:rPr>
              <a:t>Пятый миф.   При употреблении наркотика ощущения настолько приятны и необычны, что стоит ради этого рискнуть</a:t>
            </a:r>
            <a:r>
              <a:rPr lang="ru-RU" sz="4900" dirty="0">
                <a:latin typeface="Times New Roman" pitchFamily="18" charset="0"/>
                <a:cs typeface="Times New Roman" pitchFamily="18" charset="0"/>
              </a:rPr>
              <a:t>.</a:t>
            </a:r>
            <a:br>
              <a:rPr lang="ru-RU" sz="4900" dirty="0"/>
            </a:br>
            <a:br>
              <a:rPr lang="ru-RU" sz="3600" dirty="0"/>
            </a:br>
            <a:br>
              <a:rPr lang="ru-RU" dirty="0"/>
            </a:br>
            <a:endParaRPr lang="ru-RU" dirty="0"/>
          </a:p>
        </p:txBody>
      </p:sp>
      <p:sp>
        <p:nvSpPr>
          <p:cNvPr id="3" name="Прямоугольник 2"/>
          <p:cNvSpPr/>
          <p:nvPr/>
        </p:nvSpPr>
        <p:spPr>
          <a:xfrm>
            <a:off x="559558" y="1028343"/>
            <a:ext cx="8147714" cy="5940088"/>
          </a:xfrm>
          <a:prstGeom prst="rect">
            <a:avLst/>
          </a:prstGeom>
        </p:spPr>
        <p:txBody>
          <a:bodyPr wrap="square">
            <a:spAutoFit/>
          </a:bodyPr>
          <a:lstStyle/>
          <a:p>
            <a:endParaRPr lang="ru-RU" dirty="0"/>
          </a:p>
          <a:p>
            <a:endParaRPr lang="ru-RU" dirty="0"/>
          </a:p>
          <a:p>
            <a:r>
              <a:rPr lang="ru-RU" sz="3600" b="1" dirty="0">
                <a:solidFill>
                  <a:srgbClr val="C00000"/>
                </a:solidFill>
                <a:latin typeface="Times New Roman" pitchFamily="18" charset="0"/>
                <a:cs typeface="Times New Roman" pitchFamily="18" charset="0"/>
              </a:rPr>
              <a:t>РЕАЛЬНОСТЬ: </a:t>
            </a:r>
          </a:p>
          <a:p>
            <a:r>
              <a:rPr lang="ru-RU" sz="2400" b="1" dirty="0">
                <a:latin typeface="Times New Roman" pitchFamily="18" charset="0"/>
                <a:cs typeface="Times New Roman" pitchFamily="18" charset="0"/>
              </a:rPr>
              <a:t>Эйфорическое </a:t>
            </a:r>
            <a:r>
              <a:rPr lang="ru-RU" sz="2800" b="1" dirty="0">
                <a:latin typeface="Times New Roman" pitchFamily="18" charset="0"/>
                <a:cs typeface="Times New Roman" pitchFamily="18" charset="0"/>
              </a:rPr>
              <a:t>состояние, ради которого человек начинает принимать наркотики, длится от 3 до 5 минут. А остальные 1-3 часа нередко сопровождается бредом и кошмарными галлюцинациями. Часто наркотик вызывает у начинающих тошноту и рвоту, резкую сухость во рту и сердцебиение. Иногда вместо удовольствия наступает состояния страха - так называемая наркоманами «измена». Без наркотика больной испытывает ужасное состояние- «ломку</a:t>
            </a:r>
            <a:r>
              <a:rPr lang="ru-RU" sz="2800" dirty="0">
                <a:latin typeface="Times New Roman" pitchFamily="18" charset="0"/>
                <a:cs typeface="Times New Roman" pitchFamily="18" charset="0"/>
              </a:rPr>
              <a:t>».</a:t>
            </a:r>
          </a:p>
          <a:p>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26896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b="1" dirty="0">
                <a:latin typeface="Times New Roman" pitchFamily="18" charset="0"/>
                <a:cs typeface="Times New Roman" pitchFamily="18" charset="0"/>
              </a:rPr>
              <a:t>Шестой миф.</a:t>
            </a:r>
            <a:br>
              <a:rPr lang="ru-RU" sz="3200" b="1" dirty="0">
                <a:latin typeface="Times New Roman" pitchFamily="18" charset="0"/>
                <a:cs typeface="Times New Roman" pitchFamily="18" charset="0"/>
              </a:rPr>
            </a:br>
            <a:r>
              <a:rPr lang="ru-RU" sz="3200" b="1" dirty="0">
                <a:latin typeface="Times New Roman" pitchFamily="18" charset="0"/>
                <a:cs typeface="Times New Roman" pitchFamily="18" charset="0"/>
              </a:rPr>
              <a:t>По внешнему виду и образу жизни наркоманы ничем не отличаются от окружающих</a:t>
            </a:r>
          </a:p>
        </p:txBody>
      </p:sp>
      <p:sp>
        <p:nvSpPr>
          <p:cNvPr id="3" name="Объект 2"/>
          <p:cNvSpPr>
            <a:spLocks noGrp="1"/>
          </p:cNvSpPr>
          <p:nvPr>
            <p:ph idx="1"/>
          </p:nvPr>
        </p:nvSpPr>
        <p:spPr/>
        <p:txBody>
          <a:bodyPr>
            <a:normAutofit lnSpcReduction="10000"/>
          </a:bodyPr>
          <a:lstStyle/>
          <a:p>
            <a:pPr>
              <a:buNone/>
            </a:pPr>
            <a:endParaRPr lang="ru-RU" sz="3900" b="1" dirty="0">
              <a:solidFill>
                <a:srgbClr val="FF0000"/>
              </a:solidFill>
              <a:latin typeface="Times New Roman" pitchFamily="18" charset="0"/>
              <a:cs typeface="Times New Roman" pitchFamily="18" charset="0"/>
            </a:endParaRPr>
          </a:p>
          <a:p>
            <a:pPr>
              <a:buNone/>
            </a:pPr>
            <a:r>
              <a:rPr lang="ru-RU" sz="3900" b="1" dirty="0">
                <a:solidFill>
                  <a:srgbClr val="FF0000"/>
                </a:solidFill>
                <a:latin typeface="Times New Roman" pitchFamily="18" charset="0"/>
                <a:cs typeface="Times New Roman" pitchFamily="18" charset="0"/>
              </a:rPr>
              <a:t>РЕАЛЬНОСТЬ:</a:t>
            </a:r>
          </a:p>
          <a:p>
            <a:r>
              <a:rPr lang="ru-RU" b="1" dirty="0">
                <a:latin typeface="Times New Roman" pitchFamily="18" charset="0"/>
                <a:cs typeface="Times New Roman" pitchFamily="18" charset="0"/>
              </a:rPr>
              <a:t>По мере привыкания к наркотикам меняется внешний вид и образ жизни наркомана. Часто появляется бессонница. У наркомана расширены зрачки, застывшее, лишенное мимики бледное лицо, дрожащие с исколотыми и воспаленными венами руки, очень сильная худоба. Кожа становится серо-желтой, дряблой, появляется ломкость ногтей и волос, наступает преждевременное старение и снижение интеллекта ,вплоть до слабоумия. Меняется поведение и образ жизни наркомана, все его мысли об одном - «добыть» дозу, принять дозу.</a:t>
            </a:r>
          </a:p>
        </p:txBody>
      </p:sp>
    </p:spTree>
    <p:extLst>
      <p:ext uri="{BB962C8B-B14F-4D97-AF65-F5344CB8AC3E}">
        <p14:creationId xmlns:p14="http://schemas.microsoft.com/office/powerpoint/2010/main" val="1533707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168" y="319596"/>
            <a:ext cx="7706251" cy="3970318"/>
          </a:xfrm>
          <a:prstGeom prst="rect">
            <a:avLst/>
          </a:prstGeom>
          <a:noFill/>
        </p:spPr>
        <p:txBody>
          <a:bodyPr wrap="square" rtlCol="0">
            <a:spAutoFit/>
          </a:bodyPr>
          <a:lstStyle/>
          <a:p>
            <a:r>
              <a:rPr lang="ru-RU" i="1" dirty="0">
                <a:latin typeface="Times New Roman" pitchFamily="18" charset="0"/>
                <a:cs typeface="Times New Roman" pitchFamily="18" charset="0"/>
              </a:rPr>
              <a:t>…. Подростки погибают.</a:t>
            </a:r>
          </a:p>
          <a:p>
            <a:r>
              <a:rPr lang="ru-RU" i="1" dirty="0">
                <a:latin typeface="Times New Roman" pitchFamily="18" charset="0"/>
                <a:cs typeface="Times New Roman" pitchFamily="18" charset="0"/>
              </a:rPr>
              <a:t>Слабеет ум, и сохнут их тела.</a:t>
            </a:r>
          </a:p>
          <a:p>
            <a:r>
              <a:rPr lang="ru-RU" i="1" dirty="0">
                <a:latin typeface="Times New Roman" pitchFamily="18" charset="0"/>
                <a:cs typeface="Times New Roman" pitchFamily="18" charset="0"/>
              </a:rPr>
              <a:t>И тихо лица тают и сгорают,</a:t>
            </a:r>
          </a:p>
          <a:p>
            <a:r>
              <a:rPr lang="ru-RU" i="1" dirty="0">
                <a:latin typeface="Times New Roman" pitchFamily="18" charset="0"/>
                <a:cs typeface="Times New Roman" pitchFamily="18" charset="0"/>
              </a:rPr>
              <a:t>Как свечи пред иконами - дотла.</a:t>
            </a:r>
          </a:p>
          <a:p>
            <a:r>
              <a:rPr lang="ru-RU" i="1" dirty="0">
                <a:latin typeface="Times New Roman" pitchFamily="18" charset="0"/>
                <a:cs typeface="Times New Roman" pitchFamily="18" charset="0"/>
              </a:rPr>
              <a:t>Потухший взгляд… Души оплоты пали…</a:t>
            </a:r>
          </a:p>
          <a:p>
            <a:r>
              <a:rPr lang="ru-RU" i="1" dirty="0">
                <a:latin typeface="Times New Roman" pitchFamily="18" charset="0"/>
                <a:cs typeface="Times New Roman" pitchFamily="18" charset="0"/>
              </a:rPr>
              <a:t>Как из могилы вдруг восставший прах…</a:t>
            </a:r>
          </a:p>
          <a:p>
            <a:r>
              <a:rPr lang="ru-RU" i="1" dirty="0">
                <a:latin typeface="Times New Roman" pitchFamily="18" charset="0"/>
                <a:cs typeface="Times New Roman" pitchFamily="18" charset="0"/>
              </a:rPr>
              <a:t>Испуг и боль, отчаянье, печали</a:t>
            </a:r>
          </a:p>
          <a:p>
            <a:r>
              <a:rPr lang="ru-RU" i="1" dirty="0">
                <a:latin typeface="Times New Roman" pitchFamily="18" charset="0"/>
                <a:cs typeface="Times New Roman" pitchFamily="18" charset="0"/>
              </a:rPr>
              <a:t>Повисли на родительских плечах.</a:t>
            </a:r>
          </a:p>
          <a:p>
            <a:r>
              <a:rPr lang="ru-RU" i="1" dirty="0">
                <a:latin typeface="Times New Roman" pitchFamily="18" charset="0"/>
                <a:cs typeface="Times New Roman" pitchFamily="18" charset="0"/>
              </a:rPr>
              <a:t>А рядом – жизнь ключом. В стране – не голод,</a:t>
            </a:r>
          </a:p>
          <a:p>
            <a:r>
              <a:rPr lang="ru-RU" i="1" dirty="0">
                <a:latin typeface="Times New Roman" pitchFamily="18" charset="0"/>
                <a:cs typeface="Times New Roman" pitchFamily="18" charset="0"/>
              </a:rPr>
              <a:t>И не война, торнадо, иль пожар.</a:t>
            </a:r>
          </a:p>
          <a:p>
            <a:r>
              <a:rPr lang="ru-RU" i="1" dirty="0">
                <a:latin typeface="Times New Roman" pitchFamily="18" charset="0"/>
                <a:cs typeface="Times New Roman" pitchFamily="18" charset="0"/>
              </a:rPr>
              <a:t>Как хорошо, когда здоров и молод!</a:t>
            </a:r>
          </a:p>
          <a:p>
            <a:r>
              <a:rPr lang="ru-RU" i="1" dirty="0">
                <a:latin typeface="Times New Roman" pitchFamily="18" charset="0"/>
                <a:cs typeface="Times New Roman" pitchFamily="18" charset="0"/>
              </a:rPr>
              <a:t>Как плохо, коль лишён опоры, стар.</a:t>
            </a:r>
          </a:p>
          <a:p>
            <a:r>
              <a:rPr lang="ru-RU" i="1" dirty="0">
                <a:latin typeface="Times New Roman" pitchFamily="18" charset="0"/>
                <a:cs typeface="Times New Roman" pitchFamily="18" charset="0"/>
              </a:rPr>
              <a:t>Сейчас в России дети погибают.</a:t>
            </a:r>
          </a:p>
          <a:p>
            <a:r>
              <a:rPr lang="ru-RU" i="1" dirty="0">
                <a:latin typeface="Times New Roman" pitchFamily="18" charset="0"/>
                <a:cs typeface="Times New Roman" pitchFamily="18" charset="0"/>
              </a:rPr>
              <a:t>Как им помочь? Родители не знают…</a:t>
            </a:r>
          </a:p>
        </p:txBody>
      </p:sp>
      <p:pic>
        <p:nvPicPr>
          <p:cNvPr id="45058" name="Picture 2" descr="https://avatars.mds.yandex.net/get-pdb/1899227/2a1e0bab-e728-46d3-ad9a-6279941c956d/s1200?webp=false"/>
          <p:cNvPicPr>
            <a:picLocks noChangeAspect="1" noChangeArrowheads="1"/>
          </p:cNvPicPr>
          <p:nvPr/>
        </p:nvPicPr>
        <p:blipFill>
          <a:blip r:embed="rId2" cstate="print"/>
          <a:srcRect/>
          <a:stretch>
            <a:fillRect/>
          </a:stretch>
        </p:blipFill>
        <p:spPr bwMode="auto">
          <a:xfrm>
            <a:off x="4217213" y="3602737"/>
            <a:ext cx="4579315" cy="286207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br>
              <a:rPr lang="ru-RU" dirty="0"/>
            </a:br>
            <a:br>
              <a:rPr lang="ru-RU" dirty="0"/>
            </a:br>
            <a:endParaRPr lang="ru-RU" dirty="0"/>
          </a:p>
        </p:txBody>
      </p:sp>
      <p:sp>
        <p:nvSpPr>
          <p:cNvPr id="3" name="Прямоугольник 2"/>
          <p:cNvSpPr/>
          <p:nvPr/>
        </p:nvSpPr>
        <p:spPr>
          <a:xfrm>
            <a:off x="286602" y="279739"/>
            <a:ext cx="8584442" cy="5447645"/>
          </a:xfrm>
          <a:prstGeom prst="rect">
            <a:avLst/>
          </a:prstGeom>
        </p:spPr>
        <p:txBody>
          <a:bodyPr wrap="square">
            <a:spAutoFit/>
          </a:bodyPr>
          <a:lstStyle/>
          <a:p>
            <a:r>
              <a:rPr lang="ru-RU" sz="3600" b="1" i="1" dirty="0">
                <a:latin typeface="Times New Roman" pitchFamily="18" charset="0"/>
                <a:cs typeface="Times New Roman" pitchFamily="18" charset="0"/>
              </a:rPr>
              <a:t>  </a:t>
            </a:r>
            <a:r>
              <a:rPr lang="ru-RU" sz="3600" b="1" dirty="0">
                <a:solidFill>
                  <a:srgbClr val="C00000"/>
                </a:solidFill>
                <a:latin typeface="Times New Roman" pitchFamily="18" charset="0"/>
                <a:cs typeface="Times New Roman" pitchFamily="18" charset="0"/>
              </a:rPr>
              <a:t>Наркотики и ответственность</a:t>
            </a:r>
            <a:endParaRPr lang="ru-RU" sz="2400" b="1" dirty="0">
              <a:latin typeface="Times New Roman" pitchFamily="18" charset="0"/>
              <a:cs typeface="Times New Roman" pitchFamily="18" charset="0"/>
            </a:endParaRPr>
          </a:p>
          <a:p>
            <a:pPr algn="just"/>
            <a:r>
              <a:rPr lang="ru-RU" sz="2400" b="1" dirty="0">
                <a:latin typeface="Times New Roman" pitchFamily="18" charset="0"/>
                <a:cs typeface="Times New Roman" pitchFamily="18" charset="0"/>
              </a:rPr>
              <a:t>1. За приобретение и хранение наркотика.</a:t>
            </a:r>
          </a:p>
          <a:p>
            <a:pPr algn="just"/>
            <a:r>
              <a:rPr lang="ru-RU" sz="2400" b="1" dirty="0">
                <a:latin typeface="Times New Roman" pitchFamily="18" charset="0"/>
                <a:cs typeface="Times New Roman" pitchFamily="18" charset="0"/>
              </a:rPr>
              <a:t>Ответ: лишение свободы на срок до 3-х лет - ст. 228 УК РФ.</a:t>
            </a:r>
          </a:p>
          <a:p>
            <a:pPr algn="just"/>
            <a:r>
              <a:rPr lang="ru-RU" sz="2400" b="1" dirty="0">
                <a:latin typeface="Times New Roman" pitchFamily="18" charset="0"/>
                <a:cs typeface="Times New Roman" pitchFamily="18" charset="0"/>
              </a:rPr>
              <a:t> 2. За сбыт наркотика или попытку сбыта (продажи, дарения, обмена, уплаты долгов).</a:t>
            </a:r>
          </a:p>
          <a:p>
            <a:pPr algn="just"/>
            <a:r>
              <a:rPr lang="ru-RU" sz="2400" b="1" dirty="0">
                <a:latin typeface="Times New Roman" pitchFamily="18" charset="0"/>
                <a:cs typeface="Times New Roman" pitchFamily="18" charset="0"/>
              </a:rPr>
              <a:t>Ответ: лишение свободы от 3-х до 7 лет с конфискацией имущества - ст. 228 УК </a:t>
            </a:r>
          </a:p>
          <a:p>
            <a:pPr algn="just"/>
            <a:r>
              <a:rPr lang="ru-RU" sz="2400" b="1" dirty="0">
                <a:latin typeface="Times New Roman" pitchFamily="18" charset="0"/>
                <a:cs typeface="Times New Roman" pitchFamily="18" charset="0"/>
              </a:rPr>
              <a:t>3. За употребление наркотиков.</a:t>
            </a:r>
          </a:p>
          <a:p>
            <a:pPr algn="just"/>
            <a:r>
              <a:rPr lang="ru-RU" sz="2400" b="1" dirty="0">
                <a:latin typeface="Times New Roman" pitchFamily="18" charset="0"/>
                <a:cs typeface="Times New Roman" pitchFamily="18" charset="0"/>
              </a:rPr>
              <a:t>Ответ: постановка на учет в органах полиции; постановка на учет у нарколога; отказ в приеме экзаменов на право вождения автомобиля; отказ в приобретении охотничьего ружья; отказ в трудоустройстве в органах ФСБ, силовых структурах.</a:t>
            </a:r>
          </a:p>
          <a:p>
            <a:pPr algn="just"/>
            <a:endParaRPr lang="ru-RU" sz="2400" b="1" dirty="0">
              <a:latin typeface="Times New Roman" pitchFamily="18" charset="0"/>
              <a:cs typeface="Times New Roman" pitchFamily="18" charset="0"/>
            </a:endParaRPr>
          </a:p>
        </p:txBody>
      </p:sp>
      <p:sp>
        <p:nvSpPr>
          <p:cNvPr id="4" name="Прямоугольник 3"/>
          <p:cNvSpPr/>
          <p:nvPr/>
        </p:nvSpPr>
        <p:spPr>
          <a:xfrm>
            <a:off x="137160" y="5229493"/>
            <a:ext cx="8787384" cy="830997"/>
          </a:xfrm>
          <a:prstGeom prst="rect">
            <a:avLst/>
          </a:prstGeom>
        </p:spPr>
        <p:txBody>
          <a:bodyPr wrap="square">
            <a:spAutoFit/>
          </a:bodyPr>
          <a:lstStyle/>
          <a:p>
            <a:pPr algn="just"/>
            <a:r>
              <a:rPr lang="ru-RU" b="1" dirty="0">
                <a:latin typeface="Times New Roman" pitchFamily="18" charset="0"/>
                <a:cs typeface="Times New Roman" pitchFamily="18" charset="0"/>
              </a:rPr>
              <a:t>   </a:t>
            </a:r>
            <a:r>
              <a:rPr lang="ru-RU" sz="2400" b="1" dirty="0">
                <a:latin typeface="Times New Roman" pitchFamily="18" charset="0"/>
                <a:cs typeface="Times New Roman" pitchFamily="18" charset="0"/>
              </a:rPr>
              <a:t>4. За склонение к употреблению наркотиков.</a:t>
            </a:r>
          </a:p>
          <a:p>
            <a:pPr algn="just"/>
            <a:r>
              <a:rPr lang="ru-RU" sz="2400" b="1" dirty="0">
                <a:latin typeface="Times New Roman" pitchFamily="18" charset="0"/>
                <a:cs typeface="Times New Roman" pitchFamily="18" charset="0"/>
              </a:rPr>
              <a:t>   Ответ: лишение свободы от 2 до 5 лет - ст. 230 УК РФ.</a:t>
            </a:r>
          </a:p>
        </p:txBody>
      </p:sp>
    </p:spTree>
    <p:extLst>
      <p:ext uri="{BB962C8B-B14F-4D97-AF65-F5344CB8AC3E}">
        <p14:creationId xmlns:p14="http://schemas.microsoft.com/office/powerpoint/2010/main" val="3672958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016" y="5385816"/>
            <a:ext cx="8796957" cy="1323439"/>
          </a:xfrm>
          <a:prstGeom prst="rect">
            <a:avLst/>
          </a:prstGeom>
          <a:noFill/>
        </p:spPr>
        <p:txBody>
          <a:bodyPr wrap="square" rtlCol="0">
            <a:spAutoFit/>
          </a:bodyPr>
          <a:lstStyle/>
          <a:p>
            <a:pPr algn="ctr"/>
            <a:r>
              <a:rPr lang="ru-RU" sz="4000" b="1" dirty="0">
                <a:solidFill>
                  <a:srgbClr val="FF0000"/>
                </a:solidFill>
                <a:latin typeface="Times New Roman" pitchFamily="18" charset="0"/>
                <a:cs typeface="Times New Roman" pitchFamily="18" charset="0"/>
              </a:rPr>
              <a:t>«</a:t>
            </a:r>
            <a:r>
              <a:rPr lang="en-US" sz="4000" b="1" dirty="0">
                <a:solidFill>
                  <a:srgbClr val="FF0000"/>
                </a:solidFill>
                <a:latin typeface="Times New Roman" pitchFamily="18" charset="0"/>
                <a:cs typeface="Times New Roman" pitchFamily="18" charset="0"/>
              </a:rPr>
              <a:t>Dura </a:t>
            </a:r>
            <a:r>
              <a:rPr lang="en-US" sz="4000" b="1" dirty="0" err="1">
                <a:solidFill>
                  <a:srgbClr val="FF0000"/>
                </a:solidFill>
                <a:latin typeface="Times New Roman" pitchFamily="18" charset="0"/>
                <a:cs typeface="Times New Roman" pitchFamily="18" charset="0"/>
              </a:rPr>
              <a:t>lex</a:t>
            </a:r>
            <a:r>
              <a:rPr lang="ru-RU" sz="4000" b="1" dirty="0">
                <a:solidFill>
                  <a:srgbClr val="FF0000"/>
                </a:solidFill>
                <a:latin typeface="Times New Roman" pitchFamily="18" charset="0"/>
                <a:cs typeface="Times New Roman" pitchFamily="18" charset="0"/>
              </a:rPr>
              <a:t>,</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sed</a:t>
            </a:r>
            <a:r>
              <a:rPr lang="en-US" sz="4000" b="1" dirty="0">
                <a:solidFill>
                  <a:srgbClr val="FF0000"/>
                </a:solidFill>
                <a:latin typeface="Times New Roman" pitchFamily="18" charset="0"/>
                <a:cs typeface="Times New Roman" pitchFamily="18" charset="0"/>
              </a:rPr>
              <a:t>  </a:t>
            </a:r>
            <a:r>
              <a:rPr lang="en-US" sz="4000" b="1" dirty="0" err="1">
                <a:solidFill>
                  <a:srgbClr val="FF0000"/>
                </a:solidFill>
                <a:latin typeface="Times New Roman" pitchFamily="18" charset="0"/>
                <a:cs typeface="Times New Roman" pitchFamily="18" charset="0"/>
              </a:rPr>
              <a:t>lex</a:t>
            </a:r>
            <a:r>
              <a:rPr lang="ru-RU" sz="4000" b="1" dirty="0">
                <a:solidFill>
                  <a:srgbClr val="FF0000"/>
                </a:solidFill>
                <a:latin typeface="Times New Roman" pitchFamily="18" charset="0"/>
                <a:cs typeface="Times New Roman" pitchFamily="18" charset="0"/>
              </a:rPr>
              <a:t>»  - </a:t>
            </a:r>
            <a:br>
              <a:rPr lang="ru-RU" sz="4000" b="1" dirty="0">
                <a:solidFill>
                  <a:srgbClr val="FF0000"/>
                </a:solidFill>
                <a:latin typeface="Times New Roman" pitchFamily="18" charset="0"/>
                <a:cs typeface="Times New Roman" pitchFamily="18" charset="0"/>
              </a:rPr>
            </a:br>
            <a:r>
              <a:rPr lang="ru-RU" sz="4000" b="1" dirty="0">
                <a:solidFill>
                  <a:srgbClr val="FF0000"/>
                </a:solidFill>
                <a:latin typeface="Times New Roman" pitchFamily="18" charset="0"/>
                <a:cs typeface="Times New Roman" pitchFamily="18" charset="0"/>
              </a:rPr>
              <a:t> закон суров, но это закон</a:t>
            </a:r>
            <a:endParaRPr lang="ru-RU" sz="4000" dirty="0">
              <a:solidFill>
                <a:srgbClr val="FF0000"/>
              </a:solidFill>
            </a:endParaRPr>
          </a:p>
        </p:txBody>
      </p:sp>
      <p:sp>
        <p:nvSpPr>
          <p:cNvPr id="3" name="TextBox 2"/>
          <p:cNvSpPr txBox="1"/>
          <p:nvPr/>
        </p:nvSpPr>
        <p:spPr>
          <a:xfrm>
            <a:off x="438912" y="274321"/>
            <a:ext cx="8494777" cy="5170646"/>
          </a:xfrm>
          <a:prstGeom prst="rect">
            <a:avLst/>
          </a:prstGeom>
          <a:noFill/>
        </p:spPr>
        <p:txBody>
          <a:bodyPr wrap="square" rtlCol="0">
            <a:spAutoFit/>
          </a:bodyPr>
          <a:lstStyle/>
          <a:p>
            <a:pPr algn="just"/>
            <a:r>
              <a:rPr lang="ru-RU" sz="2200" b="1" dirty="0">
                <a:latin typeface="Times New Roman" pitchFamily="18" charset="0"/>
                <a:cs typeface="Times New Roman" pitchFamily="18" charset="0"/>
              </a:rPr>
              <a:t>5. 3а выращивание растений, содержащих наркотические вещества.</a:t>
            </a:r>
          </a:p>
          <a:p>
            <a:pPr algn="just"/>
            <a:r>
              <a:rPr lang="ru-RU" sz="2200" b="1" dirty="0">
                <a:latin typeface="Times New Roman" pitchFamily="18" charset="0"/>
                <a:cs typeface="Times New Roman" pitchFamily="18" charset="0"/>
              </a:rPr>
              <a:t>Ответ: от крупного штрафа до лишения свободы до 8 лет ст. 232 УК РФ</a:t>
            </a:r>
          </a:p>
          <a:p>
            <a:pPr algn="just"/>
            <a:r>
              <a:rPr lang="ru-RU" sz="2200" b="1" dirty="0">
                <a:latin typeface="Times New Roman" pitchFamily="18" charset="0"/>
                <a:cs typeface="Times New Roman" pitchFamily="18" charset="0"/>
              </a:rPr>
              <a:t>6.За содержание </a:t>
            </a:r>
            <a:r>
              <a:rPr lang="ru-RU" sz="2200" b="1" dirty="0" err="1">
                <a:latin typeface="Times New Roman" pitchFamily="18" charset="0"/>
                <a:cs typeface="Times New Roman" pitchFamily="18" charset="0"/>
              </a:rPr>
              <a:t>наркопритона</a:t>
            </a:r>
            <a:r>
              <a:rPr lang="ru-RU" sz="2200" b="1" dirty="0">
                <a:latin typeface="Times New Roman" pitchFamily="18" charset="0"/>
                <a:cs typeface="Times New Roman" pitchFamily="18" charset="0"/>
              </a:rPr>
              <a:t> организованной группой.</a:t>
            </a:r>
          </a:p>
          <a:p>
            <a:pPr algn="just"/>
            <a:r>
              <a:rPr lang="ru-RU" sz="2200" b="1" dirty="0">
                <a:latin typeface="Times New Roman" pitchFamily="18" charset="0"/>
                <a:cs typeface="Times New Roman" pitchFamily="18" charset="0"/>
              </a:rPr>
              <a:t>Ответ: лишение свободы от 3 до 7 лет- ст. 232 УК РФ.</a:t>
            </a:r>
          </a:p>
          <a:p>
            <a:pPr algn="just"/>
            <a:r>
              <a:rPr lang="ru-RU" sz="2200" b="1" dirty="0">
                <a:latin typeface="Times New Roman" pitchFamily="18" charset="0"/>
                <a:cs typeface="Times New Roman" pitchFamily="18" charset="0"/>
              </a:rPr>
              <a:t>7. За вовлечение в наркоманию с применением угроз или насильственных действий.</a:t>
            </a:r>
          </a:p>
          <a:p>
            <a:pPr algn="just"/>
            <a:r>
              <a:rPr lang="ru-RU" sz="2200" b="1" dirty="0">
                <a:latin typeface="Times New Roman" pitchFamily="18" charset="0"/>
                <a:cs typeface="Times New Roman" pitchFamily="18" charset="0"/>
              </a:rPr>
              <a:t>Ответ: лишение свободы от 3 до 8-ми лет- ст.230 УК РФ</a:t>
            </a:r>
          </a:p>
          <a:p>
            <a:pPr algn="just"/>
            <a:r>
              <a:rPr lang="ru-RU" sz="2200" b="1" dirty="0">
                <a:latin typeface="Times New Roman" pitchFamily="18" charset="0"/>
                <a:cs typeface="Times New Roman" pitchFamily="18" charset="0"/>
              </a:rPr>
              <a:t>8. Если вовлеченный </a:t>
            </a:r>
            <a:r>
              <a:rPr lang="ru-RU" sz="2200" b="1" dirty="0" err="1">
                <a:latin typeface="Times New Roman" pitchFamily="18" charset="0"/>
                <a:cs typeface="Times New Roman" pitchFamily="18" charset="0"/>
              </a:rPr>
              <a:t>наркопреступником</a:t>
            </a:r>
            <a:r>
              <a:rPr lang="ru-RU" sz="2200" b="1" dirty="0">
                <a:latin typeface="Times New Roman" pitchFamily="18" charset="0"/>
                <a:cs typeface="Times New Roman" pitchFamily="18" charset="0"/>
              </a:rPr>
              <a:t> человек умер от передозировки или наступили другие тяжкие последствия для его здоровья.</a:t>
            </a:r>
          </a:p>
          <a:p>
            <a:pPr algn="just"/>
            <a:r>
              <a:rPr lang="ru-RU" sz="2200" b="1" dirty="0">
                <a:latin typeface="Times New Roman" pitchFamily="18" charset="0"/>
                <a:cs typeface="Times New Roman" pitchFamily="18" charset="0"/>
              </a:rPr>
              <a:t>Ответ: лишение свободы от 6 до 12 лет - ст. 230 УК РФ</a:t>
            </a:r>
          </a:p>
          <a:p>
            <a:pPr algn="just"/>
            <a:r>
              <a:rPr lang="ru-RU" sz="2200" b="1" dirty="0">
                <a:latin typeface="Times New Roman" pitchFamily="18" charset="0"/>
                <a:cs typeface="Times New Roman" pitchFamily="18" charset="0"/>
              </a:rPr>
              <a:t>9. За содержание притона для потребления наркотиков.</a:t>
            </a:r>
          </a:p>
          <a:p>
            <a:pPr algn="just"/>
            <a:r>
              <a:rPr lang="ru-RU" sz="2200" b="1" dirty="0">
                <a:latin typeface="Times New Roman" pitchFamily="18" charset="0"/>
                <a:cs typeface="Times New Roman" pitchFamily="18" charset="0"/>
              </a:rPr>
              <a:t>Ответ: лишение свободы до 4 лет ст. 232 УК РФ</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6354" y="383414"/>
            <a:ext cx="7886700" cy="1325563"/>
          </a:xfrm>
        </p:spPr>
        <p:txBody>
          <a:bodyPr>
            <a:normAutofit/>
          </a:bodyPr>
          <a:lstStyle/>
          <a:p>
            <a:pPr algn="ctr"/>
            <a:r>
              <a:rPr lang="ru-RU" dirty="0">
                <a:latin typeface="Times New Roman" pitchFamily="18" charset="0"/>
                <a:cs typeface="Times New Roman" pitchFamily="18" charset="0"/>
              </a:rPr>
              <a:t> </a:t>
            </a:r>
            <a:r>
              <a:rPr lang="ru-RU" b="1" dirty="0">
                <a:latin typeface="Times New Roman" pitchFamily="18" charset="0"/>
                <a:cs typeface="Times New Roman" pitchFamily="18" charset="0"/>
              </a:rPr>
              <a:t>Что отнимают у человека наркотики?</a:t>
            </a:r>
            <a:r>
              <a:rPr lang="ru-RU" dirty="0">
                <a:latin typeface="Times New Roman" pitchFamily="18" charset="0"/>
                <a:cs typeface="Times New Roman" pitchFamily="18" charset="0"/>
              </a:rPr>
              <a:t> </a:t>
            </a:r>
          </a:p>
        </p:txBody>
      </p:sp>
      <p:sp>
        <p:nvSpPr>
          <p:cNvPr id="3" name="Объект 2"/>
          <p:cNvSpPr>
            <a:spLocks noGrp="1"/>
          </p:cNvSpPr>
          <p:nvPr>
            <p:ph idx="1"/>
          </p:nvPr>
        </p:nvSpPr>
        <p:spPr>
          <a:xfrm>
            <a:off x="0" y="1825625"/>
            <a:ext cx="8707272" cy="4351338"/>
          </a:xfrm>
        </p:spPr>
        <p:txBody>
          <a:bodyPr>
            <a:normAutofit fontScale="25000" lnSpcReduction="20000"/>
          </a:bodyPr>
          <a:lstStyle/>
          <a:p>
            <a:pPr marL="0" indent="0">
              <a:buNone/>
            </a:pPr>
            <a:br>
              <a:rPr lang="ru-RU" dirty="0"/>
            </a:br>
            <a:endParaRPr lang="ru-RU" sz="11200" dirty="0">
              <a:latin typeface="Times New Roman" pitchFamily="18" charset="0"/>
              <a:cs typeface="Times New Roman" pitchFamily="18" charset="0"/>
            </a:endParaRPr>
          </a:p>
          <a:p>
            <a:r>
              <a:rPr lang="ru-RU" sz="11200" b="1" i="1" dirty="0">
                <a:latin typeface="Times New Roman" pitchFamily="18" charset="0"/>
                <a:cs typeface="Times New Roman" pitchFamily="18" charset="0"/>
              </a:rPr>
              <a:t>Н</a:t>
            </a:r>
            <a:r>
              <a:rPr lang="ru-RU" sz="11200" b="1" i="1" dirty="0">
                <a:solidFill>
                  <a:srgbClr val="C00000"/>
                </a:solidFill>
                <a:latin typeface="Times New Roman" pitchFamily="18" charset="0"/>
                <a:cs typeface="Times New Roman" pitchFamily="18" charset="0"/>
              </a:rPr>
              <a:t> независимость</a:t>
            </a:r>
          </a:p>
          <a:p>
            <a:r>
              <a:rPr lang="ru-RU" sz="11200" b="1" i="1" dirty="0">
                <a:latin typeface="Times New Roman" pitchFamily="18" charset="0"/>
                <a:cs typeface="Times New Roman" pitchFamily="18" charset="0"/>
              </a:rPr>
              <a:t>А</a:t>
            </a:r>
            <a:r>
              <a:rPr lang="ru-RU" sz="11200" b="1" i="1" dirty="0">
                <a:solidFill>
                  <a:srgbClr val="C00000"/>
                </a:solidFill>
                <a:latin typeface="Times New Roman" pitchFamily="18" charset="0"/>
                <a:cs typeface="Times New Roman" pitchFamily="18" charset="0"/>
              </a:rPr>
              <a:t> активность</a:t>
            </a:r>
          </a:p>
          <a:p>
            <a:r>
              <a:rPr lang="ru-RU" sz="11200" b="1" i="1" dirty="0">
                <a:latin typeface="Times New Roman" pitchFamily="18" charset="0"/>
                <a:cs typeface="Times New Roman" pitchFamily="18" charset="0"/>
              </a:rPr>
              <a:t>Р</a:t>
            </a:r>
            <a:r>
              <a:rPr lang="ru-RU" sz="11200" b="1" i="1" dirty="0">
                <a:solidFill>
                  <a:srgbClr val="C00000"/>
                </a:solidFill>
                <a:latin typeface="Times New Roman" pitchFamily="18" charset="0"/>
                <a:cs typeface="Times New Roman" pitchFamily="18" charset="0"/>
              </a:rPr>
              <a:t> работоспособность</a:t>
            </a:r>
          </a:p>
          <a:p>
            <a:r>
              <a:rPr lang="ru-RU" sz="11200" b="1" i="1" dirty="0">
                <a:latin typeface="Times New Roman" pitchFamily="18" charset="0"/>
                <a:cs typeface="Times New Roman" pitchFamily="18" charset="0"/>
              </a:rPr>
              <a:t>К </a:t>
            </a:r>
            <a:r>
              <a:rPr lang="ru-RU" sz="11200" b="1" i="1" dirty="0">
                <a:solidFill>
                  <a:srgbClr val="C00000"/>
                </a:solidFill>
                <a:latin typeface="Times New Roman" pitchFamily="18" charset="0"/>
                <a:cs typeface="Times New Roman" pitchFamily="18" charset="0"/>
              </a:rPr>
              <a:t>красоту</a:t>
            </a:r>
          </a:p>
          <a:p>
            <a:r>
              <a:rPr lang="ru-RU" sz="11200" b="1" i="1" dirty="0">
                <a:latin typeface="Times New Roman" pitchFamily="18" charset="0"/>
                <a:cs typeface="Times New Roman" pitchFamily="18" charset="0"/>
              </a:rPr>
              <a:t>О</a:t>
            </a:r>
            <a:r>
              <a:rPr lang="ru-RU" sz="11200" b="1" i="1" dirty="0">
                <a:solidFill>
                  <a:srgbClr val="C00000"/>
                </a:solidFill>
                <a:latin typeface="Times New Roman" pitchFamily="18" charset="0"/>
                <a:cs typeface="Times New Roman" pitchFamily="18" charset="0"/>
              </a:rPr>
              <a:t> обаяние</a:t>
            </a:r>
          </a:p>
          <a:p>
            <a:r>
              <a:rPr lang="ru-RU" sz="11200" b="1" i="1" dirty="0">
                <a:latin typeface="Times New Roman" pitchFamily="18" charset="0"/>
                <a:cs typeface="Times New Roman" pitchFamily="18" charset="0"/>
              </a:rPr>
              <a:t>Т</a:t>
            </a:r>
            <a:r>
              <a:rPr lang="ru-RU" sz="11200" b="1" i="1" dirty="0">
                <a:solidFill>
                  <a:srgbClr val="C00000"/>
                </a:solidFill>
                <a:latin typeface="Times New Roman" pitchFamily="18" charset="0"/>
                <a:cs typeface="Times New Roman" pitchFamily="18" charset="0"/>
              </a:rPr>
              <a:t> творчество</a:t>
            </a:r>
          </a:p>
          <a:p>
            <a:r>
              <a:rPr lang="ru-RU" sz="11200" b="1" i="1" dirty="0">
                <a:latin typeface="Times New Roman" pitchFamily="18" charset="0"/>
                <a:cs typeface="Times New Roman" pitchFamily="18" charset="0"/>
              </a:rPr>
              <a:t>И </a:t>
            </a:r>
            <a:r>
              <a:rPr lang="ru-RU" sz="11200" b="1" i="1" dirty="0">
                <a:solidFill>
                  <a:srgbClr val="C00000"/>
                </a:solidFill>
                <a:latin typeface="Times New Roman" pitchFamily="18" charset="0"/>
                <a:cs typeface="Times New Roman" pitchFamily="18" charset="0"/>
              </a:rPr>
              <a:t>искренность</a:t>
            </a:r>
          </a:p>
          <a:p>
            <a:r>
              <a:rPr lang="ru-RU" sz="11200" b="1" i="1" dirty="0">
                <a:latin typeface="Times New Roman" pitchFamily="18" charset="0"/>
                <a:cs typeface="Times New Roman" pitchFamily="18" charset="0"/>
              </a:rPr>
              <a:t>К</a:t>
            </a:r>
            <a:r>
              <a:rPr lang="ru-RU" sz="11200" b="1" i="1" dirty="0">
                <a:solidFill>
                  <a:srgbClr val="C00000"/>
                </a:solidFill>
                <a:latin typeface="Times New Roman" pitchFamily="18" charset="0"/>
                <a:cs typeface="Times New Roman" pitchFamily="18" charset="0"/>
              </a:rPr>
              <a:t> коммуникабельность</a:t>
            </a:r>
          </a:p>
          <a:p>
            <a:r>
              <a:rPr lang="ru-RU" sz="11200" b="1" i="1" dirty="0">
                <a:latin typeface="Times New Roman" pitchFamily="18" charset="0"/>
                <a:cs typeface="Times New Roman" pitchFamily="18" charset="0"/>
              </a:rPr>
              <a:t>И</a:t>
            </a:r>
            <a:r>
              <a:rPr lang="ru-RU" sz="11200" b="1" i="1" dirty="0">
                <a:solidFill>
                  <a:srgbClr val="C00000"/>
                </a:solidFill>
                <a:latin typeface="Times New Roman" pitchFamily="18" charset="0"/>
                <a:cs typeface="Times New Roman" pitchFamily="18" charset="0"/>
              </a:rPr>
              <a:t> интеллект</a:t>
            </a:r>
          </a:p>
        </p:txBody>
      </p:sp>
      <p:pic>
        <p:nvPicPr>
          <p:cNvPr id="6146" name="Picture 2" descr="https://present5.com/presentforday2/20170201/vred_narkotikov_images/vred_narkotikov_15.jpg"/>
          <p:cNvPicPr>
            <a:picLocks noChangeAspect="1" noChangeArrowheads="1"/>
          </p:cNvPicPr>
          <p:nvPr/>
        </p:nvPicPr>
        <p:blipFill>
          <a:blip r:embed="rId2" cstate="print"/>
          <a:srcRect/>
          <a:stretch>
            <a:fillRect/>
          </a:stretch>
        </p:blipFill>
        <p:spPr bwMode="auto">
          <a:xfrm>
            <a:off x="3968804" y="1952073"/>
            <a:ext cx="4811211" cy="2706307"/>
          </a:xfrm>
          <a:prstGeom prst="rect">
            <a:avLst/>
          </a:prstGeom>
          <a:noFill/>
        </p:spPr>
      </p:pic>
    </p:spTree>
    <p:extLst>
      <p:ext uri="{BB962C8B-B14F-4D97-AF65-F5344CB8AC3E}">
        <p14:creationId xmlns:p14="http://schemas.microsoft.com/office/powerpoint/2010/main" val="34280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55092" y="2274837"/>
            <a:ext cx="8338782" cy="4524315"/>
          </a:xfrm>
          <a:prstGeom prst="rect">
            <a:avLst/>
          </a:prstGeom>
        </p:spPr>
        <p:txBody>
          <a:bodyPr wrap="square">
            <a:spAutoFit/>
          </a:bodyPr>
          <a:lstStyle/>
          <a:p>
            <a:pPr algn="just"/>
            <a:r>
              <a:rPr lang="ru-RU" sz="3200" b="1" i="1" dirty="0">
                <a:latin typeface="Times New Roman" pitchFamily="18" charset="0"/>
                <a:cs typeface="Times New Roman" pitchFamily="18" charset="0"/>
              </a:rPr>
              <a:t>«</a:t>
            </a:r>
            <a:r>
              <a:rPr lang="ru-RU" sz="3600" b="1" i="1" dirty="0">
                <a:latin typeface="Times New Roman" pitchFamily="18" charset="0"/>
                <a:cs typeface="Times New Roman" pitchFamily="18" charset="0"/>
              </a:rPr>
              <a:t>Трудно себе представить то благотворное изменение,</a:t>
            </a:r>
            <a:br>
              <a:rPr lang="ru-RU" sz="3600" b="1" dirty="0">
                <a:latin typeface="Times New Roman" pitchFamily="18" charset="0"/>
                <a:cs typeface="Times New Roman" pitchFamily="18" charset="0"/>
              </a:rPr>
            </a:br>
            <a:r>
              <a:rPr lang="ru-RU" sz="3600" b="1" i="1" dirty="0">
                <a:latin typeface="Times New Roman" pitchFamily="18" charset="0"/>
                <a:cs typeface="Times New Roman" pitchFamily="18" charset="0"/>
              </a:rPr>
              <a:t>которое произошло бы во всей жизни людской, если бы люди</a:t>
            </a:r>
            <a:br>
              <a:rPr lang="ru-RU" sz="3600" b="1" i="1" dirty="0">
                <a:latin typeface="Times New Roman" pitchFamily="18" charset="0"/>
                <a:cs typeface="Times New Roman" pitchFamily="18" charset="0"/>
              </a:rPr>
            </a:br>
            <a:r>
              <a:rPr lang="ru-RU" sz="3600" b="1" i="1" dirty="0">
                <a:latin typeface="Times New Roman" pitchFamily="18" charset="0"/>
                <a:cs typeface="Times New Roman" pitchFamily="18" charset="0"/>
              </a:rPr>
              <a:t> перестали одурманивать и отравлять себя водкой,</a:t>
            </a:r>
            <a:br>
              <a:rPr lang="ru-RU" sz="3600" b="1" i="1" dirty="0">
                <a:latin typeface="Times New Roman" pitchFamily="18" charset="0"/>
                <a:cs typeface="Times New Roman" pitchFamily="18" charset="0"/>
              </a:rPr>
            </a:br>
            <a:r>
              <a:rPr lang="ru-RU" sz="3600" b="1" i="1" dirty="0">
                <a:latin typeface="Times New Roman" pitchFamily="18" charset="0"/>
                <a:cs typeface="Times New Roman" pitchFamily="18" charset="0"/>
              </a:rPr>
              <a:t>вином, табаком и опиумом».</a:t>
            </a:r>
            <a:br>
              <a:rPr lang="ru-RU" sz="3600" b="1" i="1" dirty="0">
                <a:latin typeface="Times New Roman" pitchFamily="18" charset="0"/>
                <a:cs typeface="Times New Roman" pitchFamily="18" charset="0"/>
              </a:rPr>
            </a:br>
            <a:r>
              <a:rPr lang="ru-RU" sz="3600" b="1" dirty="0">
                <a:latin typeface="Times New Roman" pitchFamily="18" charset="0"/>
                <a:cs typeface="Times New Roman" pitchFamily="18" charset="0"/>
              </a:rPr>
              <a:t>Л. Н. Толстой</a:t>
            </a:r>
            <a:endParaRPr lang="ru-RU" sz="3200" b="1" dirty="0">
              <a:latin typeface="Times New Roman" pitchFamily="18" charset="0"/>
              <a:cs typeface="Times New Roman" pitchFamily="18" charset="0"/>
            </a:endParaRPr>
          </a:p>
        </p:txBody>
      </p:sp>
      <p:sp>
        <p:nvSpPr>
          <p:cNvPr id="4" name="Заголовок 3"/>
          <p:cNvSpPr>
            <a:spLocks noGrp="1"/>
          </p:cNvSpPr>
          <p:nvPr>
            <p:ph type="title"/>
          </p:nvPr>
        </p:nvSpPr>
        <p:spPr/>
        <p:txBody>
          <a:bodyPr>
            <a:noAutofit/>
          </a:bodyPr>
          <a:lstStyle/>
          <a:p>
            <a:pPr algn="ctr"/>
            <a:r>
              <a:rPr lang="ru-RU" sz="3600" b="1" dirty="0">
                <a:solidFill>
                  <a:srgbClr val="C00000"/>
                </a:solidFill>
                <a:latin typeface="Times New Roman" pitchFamily="18" charset="0"/>
                <a:cs typeface="Times New Roman" pitchFamily="18" charset="0"/>
              </a:rPr>
              <a:t>Давно уже люди задумывались над  тем, что же  заставляет их одурманивать самих  себя?</a:t>
            </a:r>
          </a:p>
        </p:txBody>
      </p:sp>
    </p:spTree>
    <p:extLst>
      <p:ext uri="{BB962C8B-B14F-4D97-AF65-F5344CB8AC3E}">
        <p14:creationId xmlns:p14="http://schemas.microsoft.com/office/powerpoint/2010/main" val="4211054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896" y="356616"/>
            <a:ext cx="8641080" cy="4431983"/>
          </a:xfrm>
          <a:prstGeom prst="rect">
            <a:avLst/>
          </a:prstGeom>
          <a:noFill/>
        </p:spPr>
        <p:txBody>
          <a:bodyPr wrap="square" rtlCol="0">
            <a:spAutoFit/>
          </a:bodyPr>
          <a:lstStyle/>
          <a:p>
            <a:r>
              <a:rPr lang="ru-RU" sz="2400" b="1" i="1" dirty="0">
                <a:latin typeface="Times New Roman" pitchFamily="18" charset="0"/>
                <a:cs typeface="Times New Roman" pitchFamily="18" charset="0"/>
              </a:rPr>
              <a:t>Задачи:</a:t>
            </a:r>
            <a:endParaRPr lang="ru-RU" sz="2400" b="1" dirty="0">
              <a:latin typeface="Times New Roman" pitchFamily="18" charset="0"/>
              <a:cs typeface="Times New Roman" pitchFamily="18" charset="0"/>
            </a:endParaRPr>
          </a:p>
          <a:p>
            <a:pPr lvl="0">
              <a:buFont typeface="Arial" pitchFamily="34" charset="0"/>
              <a:buChar char="•"/>
            </a:pPr>
            <a:r>
              <a:rPr lang="ru-RU" sz="2400" dirty="0">
                <a:latin typeface="Times New Roman" pitchFamily="18" charset="0"/>
                <a:cs typeface="Times New Roman" pitchFamily="18" charset="0"/>
              </a:rPr>
              <a:t>сформировать представление у обучающихся о проблеме наркомании;</a:t>
            </a:r>
          </a:p>
          <a:p>
            <a:pPr lvl="0">
              <a:buFont typeface="Arial" pitchFamily="34" charset="0"/>
              <a:buChar char="•"/>
            </a:pPr>
            <a:r>
              <a:rPr lang="ru-RU" sz="2400" dirty="0">
                <a:latin typeface="Times New Roman" pitchFamily="18" charset="0"/>
                <a:cs typeface="Times New Roman" pitchFamily="18" charset="0"/>
              </a:rPr>
              <a:t>выявить причины и мотивы, побуждающие молодёжь употреблять наркотики;</a:t>
            </a:r>
          </a:p>
          <a:p>
            <a:pPr lvl="0">
              <a:buFont typeface="Arial" pitchFamily="34" charset="0"/>
              <a:buChar char="•"/>
            </a:pPr>
            <a:r>
              <a:rPr lang="ru-RU" sz="2400" dirty="0">
                <a:latin typeface="Times New Roman" pitchFamily="18" charset="0"/>
                <a:cs typeface="Times New Roman" pitchFamily="18" charset="0"/>
              </a:rPr>
              <a:t>способствовать формированию у обучающихся умения сказать «Нет!»;</a:t>
            </a:r>
          </a:p>
          <a:p>
            <a:pPr lvl="0">
              <a:buFont typeface="Arial" pitchFamily="34" charset="0"/>
              <a:buChar char="•"/>
            </a:pPr>
            <a:r>
              <a:rPr lang="ru-RU" sz="2400" dirty="0">
                <a:latin typeface="Times New Roman" pitchFamily="18" charset="0"/>
                <a:cs typeface="Times New Roman" pitchFamily="18" charset="0"/>
              </a:rPr>
              <a:t>доказать необходимость  поддержки людей, которые решили покончить с наркоманией.</a:t>
            </a:r>
          </a:p>
          <a:p>
            <a:pPr lvl="0">
              <a:buFont typeface="Arial" pitchFamily="34" charset="0"/>
              <a:buChar char="•"/>
            </a:pPr>
            <a:r>
              <a:rPr lang="ru-RU" sz="2400" dirty="0">
                <a:latin typeface="Times New Roman" pitchFamily="18" charset="0"/>
                <a:cs typeface="Times New Roman" pitchFamily="18" charset="0"/>
              </a:rPr>
              <a:t>способствовать формированию у обучающихся активной жизненной позиции в отношении наркомании.</a:t>
            </a:r>
          </a:p>
          <a:p>
            <a:endParaRPr lang="ru-RU" dirty="0"/>
          </a:p>
        </p:txBody>
      </p:sp>
      <p:pic>
        <p:nvPicPr>
          <p:cNvPr id="2050" name="Picture 2" descr="https://avatars.mds.yandex.net/get-pdb/1946598/c1848db2-bdf3-4e8a-8b99-9d0bb13033a2/s1200?webp=false"/>
          <p:cNvPicPr>
            <a:picLocks noChangeAspect="1" noChangeArrowheads="1"/>
          </p:cNvPicPr>
          <p:nvPr/>
        </p:nvPicPr>
        <p:blipFill>
          <a:blip r:embed="rId2" cstate="print"/>
          <a:srcRect/>
          <a:stretch>
            <a:fillRect/>
          </a:stretch>
        </p:blipFill>
        <p:spPr bwMode="auto">
          <a:xfrm>
            <a:off x="5496107" y="4342002"/>
            <a:ext cx="3239521" cy="224966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097280"/>
            <a:ext cx="8247887" cy="1908215"/>
          </a:xfrm>
          <a:prstGeom prst="rect">
            <a:avLst/>
          </a:prstGeom>
          <a:noFill/>
        </p:spPr>
        <p:txBody>
          <a:bodyPr wrap="square" rtlCol="0">
            <a:spAutoFit/>
          </a:bodyPr>
          <a:lstStyle/>
          <a:p>
            <a:pPr algn="just"/>
            <a:r>
              <a:rPr lang="ru-RU" sz="2000" dirty="0">
                <a:latin typeface="Times New Roman" pitchFamily="18" charset="0"/>
                <a:cs typeface="Times New Roman" pitchFamily="18" charset="0"/>
              </a:rPr>
              <a:t>1.       Наркомания – заболевание, возникающее в результате употребления наркотических средств.</a:t>
            </a:r>
          </a:p>
          <a:p>
            <a:pPr algn="just"/>
            <a:r>
              <a:rPr lang="ru-RU" sz="2000" dirty="0">
                <a:latin typeface="Times New Roman" pitchFamily="18" charset="0"/>
                <a:cs typeface="Times New Roman" pitchFamily="18" charset="0"/>
              </a:rPr>
              <a:t>2.        Наркомания – вид отклоняющегося поведения личности.</a:t>
            </a:r>
          </a:p>
          <a:p>
            <a:pPr algn="just"/>
            <a:r>
              <a:rPr lang="ru-RU" sz="2000" dirty="0">
                <a:latin typeface="Times New Roman" pitchFamily="18" charset="0"/>
                <a:cs typeface="Times New Roman" pitchFamily="18" charset="0"/>
              </a:rPr>
              <a:t>3.        Наркомания – болезненное пристрастие к наркотикам, связанное с развитием психической и физиологической зависимости от этих веществ.</a:t>
            </a:r>
          </a:p>
          <a:p>
            <a:endParaRPr lang="ru-RU" dirty="0"/>
          </a:p>
        </p:txBody>
      </p:sp>
      <p:sp>
        <p:nvSpPr>
          <p:cNvPr id="3" name="TextBox 2"/>
          <p:cNvSpPr txBox="1"/>
          <p:nvPr/>
        </p:nvSpPr>
        <p:spPr>
          <a:xfrm>
            <a:off x="2084832" y="512064"/>
            <a:ext cx="5751576" cy="523220"/>
          </a:xfrm>
          <a:prstGeom prst="rect">
            <a:avLst/>
          </a:prstGeom>
          <a:noFill/>
        </p:spPr>
        <p:txBody>
          <a:bodyPr wrap="square" rtlCol="0">
            <a:spAutoFit/>
          </a:bodyPr>
          <a:lstStyle/>
          <a:p>
            <a:pPr algn="ctr"/>
            <a:r>
              <a:rPr lang="ru-RU" sz="2800" b="1" dirty="0">
                <a:latin typeface="Times New Roman" pitchFamily="18" charset="0"/>
                <a:cs typeface="Times New Roman" pitchFamily="18" charset="0"/>
              </a:rPr>
              <a:t>ЧТО ТАКОЕ НАРКОМАНИЯ?</a:t>
            </a:r>
          </a:p>
        </p:txBody>
      </p:sp>
      <p:pic>
        <p:nvPicPr>
          <p:cNvPr id="43010" name="Picture 2" descr="http://900igr.net/up/datai/117560/0015-003-.jpg"/>
          <p:cNvPicPr>
            <a:picLocks noChangeAspect="1" noChangeArrowheads="1"/>
          </p:cNvPicPr>
          <p:nvPr/>
        </p:nvPicPr>
        <p:blipFill>
          <a:blip r:embed="rId2" cstate="print"/>
          <a:srcRect/>
          <a:stretch>
            <a:fillRect/>
          </a:stretch>
        </p:blipFill>
        <p:spPr bwMode="auto">
          <a:xfrm rot="21133877">
            <a:off x="740791" y="3046836"/>
            <a:ext cx="2395601" cy="3421717"/>
          </a:xfrm>
          <a:prstGeom prst="rect">
            <a:avLst/>
          </a:prstGeom>
          <a:noFill/>
        </p:spPr>
      </p:pic>
      <p:pic>
        <p:nvPicPr>
          <p:cNvPr id="43012" name="Picture 4" descr="http://images.myshared.ru/6/534119/slide_1.jpg"/>
          <p:cNvPicPr>
            <a:picLocks noChangeAspect="1" noChangeArrowheads="1"/>
          </p:cNvPicPr>
          <p:nvPr/>
        </p:nvPicPr>
        <p:blipFill>
          <a:blip r:embed="rId3" cstate="print"/>
          <a:srcRect/>
          <a:stretch>
            <a:fillRect/>
          </a:stretch>
        </p:blipFill>
        <p:spPr bwMode="auto">
          <a:xfrm rot="209551">
            <a:off x="4460622" y="3240309"/>
            <a:ext cx="3787267" cy="284045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4000" b="1" dirty="0">
                <a:solidFill>
                  <a:srgbClr val="C00000"/>
                </a:solidFill>
                <a:latin typeface="+mn-lt"/>
              </a:rPr>
              <a:t>Термин </a:t>
            </a:r>
            <a:r>
              <a:rPr lang="ru-RU" sz="4000" b="1" i="1" dirty="0">
                <a:solidFill>
                  <a:srgbClr val="C00000"/>
                </a:solidFill>
                <a:latin typeface="+mn-lt"/>
              </a:rPr>
              <a:t>"наркотик"</a:t>
            </a:r>
            <a:r>
              <a:rPr lang="ru-RU" sz="4000" b="1" dirty="0">
                <a:solidFill>
                  <a:srgbClr val="C00000"/>
                </a:solidFill>
                <a:latin typeface="+mn-lt"/>
              </a:rPr>
              <a:t> происходит от греческого глагола </a:t>
            </a:r>
            <a:r>
              <a:rPr lang="ru-RU" sz="4000" b="1" i="1" dirty="0">
                <a:solidFill>
                  <a:srgbClr val="C00000"/>
                </a:solidFill>
                <a:latin typeface="+mn-lt"/>
              </a:rPr>
              <a:t>"</a:t>
            </a:r>
            <a:r>
              <a:rPr lang="ru-RU" sz="4000" b="1" i="1" dirty="0" err="1">
                <a:solidFill>
                  <a:srgbClr val="C00000"/>
                </a:solidFill>
                <a:latin typeface="+mn-lt"/>
              </a:rPr>
              <a:t>narkoo</a:t>
            </a:r>
            <a:r>
              <a:rPr lang="ru-RU" sz="4000" b="1" i="1" dirty="0">
                <a:solidFill>
                  <a:srgbClr val="C00000"/>
                </a:solidFill>
                <a:latin typeface="+mn-lt"/>
              </a:rPr>
              <a:t>"</a:t>
            </a:r>
            <a:r>
              <a:rPr lang="ru-RU" sz="4000" b="1" dirty="0">
                <a:solidFill>
                  <a:srgbClr val="C00000"/>
                </a:solidFill>
                <a:latin typeface="+mn-lt"/>
              </a:rPr>
              <a:t>, что означает оцепенеть, сделаться нечувствительным</a:t>
            </a:r>
          </a:p>
        </p:txBody>
      </p:sp>
      <p:sp>
        <p:nvSpPr>
          <p:cNvPr id="3" name="Подзаголовок 2"/>
          <p:cNvSpPr>
            <a:spLocks noGrp="1"/>
          </p:cNvSpPr>
          <p:nvPr>
            <p:ph type="subTitle" idx="1"/>
          </p:nvPr>
        </p:nvSpPr>
        <p:spPr/>
        <p:txBody>
          <a:bodyPr>
            <a:normAutofit fontScale="92500" lnSpcReduction="10000"/>
          </a:bodyPr>
          <a:lstStyle/>
          <a:p>
            <a:r>
              <a:rPr lang="ru-RU" sz="3600" b="1" i="1" dirty="0"/>
              <a:t>Страшные вещества    придуманы для  мучения людей под предлогом «блаженства</a:t>
            </a:r>
            <a:r>
              <a:rPr lang="ru-RU" sz="2800" i="1" dirty="0"/>
              <a:t>»…</a:t>
            </a:r>
          </a:p>
        </p:txBody>
      </p:sp>
    </p:spTree>
    <p:extLst>
      <p:ext uri="{BB962C8B-B14F-4D97-AF65-F5344CB8AC3E}">
        <p14:creationId xmlns:p14="http://schemas.microsoft.com/office/powerpoint/2010/main" val="1813741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08178" y="0"/>
            <a:ext cx="7886700" cy="1325563"/>
          </a:xfrm>
        </p:spPr>
        <p:txBody>
          <a:bodyPr>
            <a:noAutofit/>
          </a:bodyPr>
          <a:lstStyle/>
          <a:p>
            <a:pPr algn="ctr"/>
            <a:r>
              <a:rPr lang="ru-RU" sz="3600" b="1" dirty="0">
                <a:solidFill>
                  <a:srgbClr val="C00000"/>
                </a:solidFill>
                <a:latin typeface="Times New Roman" pitchFamily="18" charset="0"/>
                <a:cs typeface="Times New Roman" pitchFamily="18" charset="0"/>
              </a:rPr>
              <a:t>Причины, которые могут подтолкнуть подростка попробовать наркотик</a:t>
            </a:r>
            <a:endParaRPr lang="ru-RU" sz="3600" dirty="0">
              <a:solidFill>
                <a:srgbClr val="C00000"/>
              </a:solidFill>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448056" y="1746507"/>
          <a:ext cx="7991856" cy="4398260"/>
        </p:xfrm>
        <a:graphic>
          <a:graphicData uri="http://schemas.openxmlformats.org/drawingml/2006/table">
            <a:tbl>
              <a:tblPr/>
              <a:tblGrid>
                <a:gridCol w="6495541">
                  <a:extLst>
                    <a:ext uri="{9D8B030D-6E8A-4147-A177-3AD203B41FA5}">
                      <a16:colId xmlns:a16="http://schemas.microsoft.com/office/drawing/2014/main" val="20000"/>
                    </a:ext>
                  </a:extLst>
                </a:gridCol>
                <a:gridCol w="1496315">
                  <a:extLst>
                    <a:ext uri="{9D8B030D-6E8A-4147-A177-3AD203B41FA5}">
                      <a16:colId xmlns:a16="http://schemas.microsoft.com/office/drawing/2014/main" val="20001"/>
                    </a:ext>
                  </a:extLst>
                </a:gridCol>
              </a:tblGrid>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подражание другим</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25.3%</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«от скуки»</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3.1%</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«чтобы друзья не считали меня мокрой курицей»</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13.3%</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желание забыться</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9.6%</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психическая травма</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latin typeface="Times New Roman"/>
                          <a:ea typeface="Times New Roman"/>
                          <a:cs typeface="Times New Roman"/>
                        </a:rPr>
                        <a:t>2.3%</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незнание тяжёлых последствий</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1.3%</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назначение наркотиков в качестве средств лечения</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7.5%</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чтобы придать себе смелость и уверенность</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8.4%</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чтобы легче общаться с другими людьми</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latin typeface="Times New Roman"/>
                          <a:ea typeface="Times New Roman"/>
                          <a:cs typeface="Times New Roman"/>
                        </a:rPr>
                        <a:t>10.1%</a:t>
                      </a:r>
                      <a:endParaRPr lang="ru-RU" sz="140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439826">
                <a:tc>
                  <a:txBody>
                    <a:bodyPr/>
                    <a:lstStyle/>
                    <a:p>
                      <a:pPr algn="just">
                        <a:lnSpc>
                          <a:spcPct val="115000"/>
                        </a:lnSpc>
                        <a:spcAft>
                          <a:spcPts val="0"/>
                        </a:spcAft>
                      </a:pPr>
                      <a:r>
                        <a:rPr lang="ru-RU" sz="2000" dirty="0">
                          <a:solidFill>
                            <a:srgbClr val="000000"/>
                          </a:solidFill>
                          <a:latin typeface="Times New Roman"/>
                          <a:ea typeface="Times New Roman"/>
                          <a:cs typeface="Times New Roman"/>
                        </a:rPr>
                        <a:t>желание испытать чувство эйфории, кайфа</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latin typeface="Times New Roman"/>
                          <a:ea typeface="Times New Roman"/>
                          <a:cs typeface="Times New Roman"/>
                        </a:rPr>
                        <a:t>68.3%</a:t>
                      </a:r>
                      <a:endParaRPr lang="ru-RU" sz="1400" dirty="0">
                        <a:latin typeface="Calibri"/>
                        <a:ea typeface="Calibri"/>
                        <a:cs typeface="Times New Roman"/>
                      </a:endParaRPr>
                    </a:p>
                  </a:txBody>
                  <a:tcPr marL="54864" marR="54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5668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b="1" dirty="0">
                <a:solidFill>
                  <a:srgbClr val="C00000"/>
                </a:solidFill>
                <a:latin typeface="Times New Roman" pitchFamily="18" charset="0"/>
                <a:cs typeface="Times New Roman" pitchFamily="18" charset="0"/>
              </a:rPr>
              <a:t>Ученые развеяли некоторые мифы  наркоманов</a:t>
            </a:r>
          </a:p>
        </p:txBody>
      </p:sp>
      <p:sp>
        <p:nvSpPr>
          <p:cNvPr id="3" name="Объект 2"/>
          <p:cNvSpPr>
            <a:spLocks noGrp="1"/>
          </p:cNvSpPr>
          <p:nvPr>
            <p:ph idx="1"/>
          </p:nvPr>
        </p:nvSpPr>
        <p:spPr/>
        <p:txBody>
          <a:bodyPr/>
          <a:lstStyle/>
          <a:p>
            <a:pPr marL="0" indent="0">
              <a:buNone/>
            </a:pPr>
            <a:r>
              <a:rPr lang="ru-RU" b="1" i="1" dirty="0"/>
              <a:t> </a:t>
            </a:r>
          </a:p>
          <a:p>
            <a:pPr marL="0" indent="0" algn="just">
              <a:buNone/>
            </a:pPr>
            <a:r>
              <a:rPr lang="ru-RU" b="1" i="1" dirty="0"/>
              <a:t> </a:t>
            </a:r>
            <a:r>
              <a:rPr lang="ru-RU" sz="4400" b="1" i="1" dirty="0">
                <a:latin typeface="Times New Roman" pitchFamily="18" charset="0"/>
                <a:cs typeface="Times New Roman" pitchFamily="18" charset="0"/>
              </a:rPr>
              <a:t>Первый миф: наркотики безвредны, ими просто запугивают молодежь…</a:t>
            </a:r>
            <a:endParaRPr lang="ru-RU"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val="946703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0286" y="310535"/>
            <a:ext cx="7886700" cy="1325563"/>
          </a:xfrm>
        </p:spPr>
        <p:txBody>
          <a:bodyPr>
            <a:normAutofit fontScale="90000"/>
          </a:bodyPr>
          <a:lstStyle/>
          <a:p>
            <a:pPr algn="ctr"/>
            <a:r>
              <a:rPr lang="ru-RU" sz="5400" b="1" dirty="0">
                <a:solidFill>
                  <a:srgbClr val="C00000"/>
                </a:solidFill>
                <a:latin typeface="Times New Roman" pitchFamily="18" charset="0"/>
                <a:cs typeface="Times New Roman" pitchFamily="18" charset="0"/>
              </a:rPr>
              <a:t>Мнение ученых, то есть </a:t>
            </a:r>
            <a:r>
              <a:rPr lang="ru-RU" sz="6700" b="1" dirty="0">
                <a:solidFill>
                  <a:srgbClr val="C00000"/>
                </a:solidFill>
                <a:latin typeface="Times New Roman" pitchFamily="18" charset="0"/>
                <a:cs typeface="Times New Roman" pitchFamily="18" charset="0"/>
              </a:rPr>
              <a:t>РЕАЛЬНОСТЬ</a:t>
            </a:r>
            <a:r>
              <a:rPr lang="ru-RU" sz="5400" b="1" dirty="0">
                <a:solidFill>
                  <a:srgbClr val="C00000"/>
                </a:solidFill>
                <a:latin typeface="Times New Roman" pitchFamily="18" charset="0"/>
                <a:cs typeface="Times New Roman" pitchFamily="18" charset="0"/>
              </a:rPr>
              <a:t>.</a:t>
            </a:r>
          </a:p>
        </p:txBody>
      </p:sp>
      <p:sp>
        <p:nvSpPr>
          <p:cNvPr id="3" name="Объект 2"/>
          <p:cNvSpPr>
            <a:spLocks noGrp="1"/>
          </p:cNvSpPr>
          <p:nvPr>
            <p:ph idx="1"/>
          </p:nvPr>
        </p:nvSpPr>
        <p:spPr>
          <a:xfrm>
            <a:off x="601355" y="1811977"/>
            <a:ext cx="7886700" cy="4351338"/>
          </a:xfrm>
        </p:spPr>
        <p:txBody>
          <a:bodyPr/>
          <a:lstStyle/>
          <a:p>
            <a:r>
              <a:rPr lang="ru-RU" b="1" dirty="0">
                <a:latin typeface="Times New Roman" pitchFamily="18" charset="0"/>
                <a:cs typeface="Times New Roman" pitchFamily="18" charset="0"/>
              </a:rPr>
              <a:t>Употребление наркотиков очень скоро приводит к возникновению болезни, название которой - наркомания. Основным симптомом этой страшной болезни является зависимость от употребления наркотика, который начинает играть в обмене веществ человека такую же роль, как воздух, вода и пища. Если эту болезнь вовремя не остановить, то она приводит к ранней и мучительной смерти, - так как изменения в организме становятся необратимыми.</a:t>
            </a:r>
          </a:p>
          <a:p>
            <a:endParaRPr lang="ru-RU" dirty="0"/>
          </a:p>
        </p:txBody>
      </p:sp>
    </p:spTree>
    <p:extLst>
      <p:ext uri="{BB962C8B-B14F-4D97-AF65-F5344CB8AC3E}">
        <p14:creationId xmlns:p14="http://schemas.microsoft.com/office/powerpoint/2010/main" val="3392902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rgbClr val="FF0000"/>
                </a:solidFill>
                <a:latin typeface="Times New Roman" pitchFamily="18" charset="0"/>
                <a:cs typeface="Times New Roman" pitchFamily="18" charset="0"/>
              </a:rPr>
              <a:t>Второй миф:  наркомания излечима</a:t>
            </a:r>
            <a:r>
              <a:rPr lang="ru-RU" b="1" i="1" dirty="0">
                <a:solidFill>
                  <a:srgbClr val="FF0000"/>
                </a:solidFill>
                <a:latin typeface="Times New Roman" pitchFamily="18" charset="0"/>
                <a:cs typeface="Times New Roman" pitchFamily="18" charset="0"/>
              </a:rPr>
              <a:t>.</a:t>
            </a:r>
          </a:p>
        </p:txBody>
      </p:sp>
      <p:sp>
        <p:nvSpPr>
          <p:cNvPr id="4" name="Прямоугольник 3"/>
          <p:cNvSpPr/>
          <p:nvPr/>
        </p:nvSpPr>
        <p:spPr>
          <a:xfrm>
            <a:off x="559557" y="1997839"/>
            <a:ext cx="8079475" cy="4370427"/>
          </a:xfrm>
          <a:prstGeom prst="rect">
            <a:avLst/>
          </a:prstGeom>
        </p:spPr>
        <p:txBody>
          <a:bodyPr wrap="square">
            <a:spAutoFit/>
          </a:bodyPr>
          <a:lstStyle/>
          <a:p>
            <a:r>
              <a:rPr lang="ru-RU" sz="5400" b="1" dirty="0">
                <a:solidFill>
                  <a:srgbClr val="C00000"/>
                </a:solidFill>
                <a:latin typeface="Times New Roman" pitchFamily="18" charset="0"/>
                <a:cs typeface="Times New Roman" pitchFamily="18" charset="0"/>
              </a:rPr>
              <a:t>РЕАЛЬНОСТЬ</a:t>
            </a:r>
          </a:p>
          <a:p>
            <a:r>
              <a:rPr lang="ru-RU" sz="2800" b="1" dirty="0">
                <a:latin typeface="Times New Roman" pitchFamily="18" charset="0"/>
                <a:cs typeface="Times New Roman" pitchFamily="18" charset="0"/>
              </a:rPr>
              <a:t>Наркомания неизлечима, иногда болезнь переходит в скрытую форму, но  стоит после долгого лечения хоть раз попробовать наркотик,  болезнь вспыхивает снова, приобретая более тяжелые формы. Поэтому считается, что наркоман, даже длительное время воздержавшийся от употребления наркотиков, является хронически больным</a:t>
            </a:r>
          </a:p>
        </p:txBody>
      </p:sp>
    </p:spTree>
    <p:extLst>
      <p:ext uri="{BB962C8B-B14F-4D97-AF65-F5344CB8AC3E}">
        <p14:creationId xmlns:p14="http://schemas.microsoft.com/office/powerpoint/2010/main" val="3794524674"/>
      </p:ext>
    </p:extLst>
  </p:cSld>
  <p:clrMapOvr>
    <a:masterClrMapping/>
  </p:clrMapOvr>
</p:sld>
</file>

<file path=ppt/theme/theme1.xml><?xml version="1.0" encoding="utf-8"?>
<a:theme xmlns:a="http://schemas.openxmlformats.org/drawingml/2006/main" name="Базис">
  <a:themeElements>
    <a:clrScheme name="Базис">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TM03457444[[fn=Базис]]</Template>
  <TotalTime>255</TotalTime>
  <Words>849</Words>
  <Application>Microsoft Office PowerPoint</Application>
  <PresentationFormat>Экран (4:3)</PresentationFormat>
  <Paragraphs>106</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宋体</vt:lpstr>
      <vt:lpstr>Arial</vt:lpstr>
      <vt:lpstr>Calibri</vt:lpstr>
      <vt:lpstr>Corbel</vt:lpstr>
      <vt:lpstr>Times New Roman</vt:lpstr>
      <vt:lpstr>Базис</vt:lpstr>
      <vt:lpstr> «Мы против наркотиков!»</vt:lpstr>
      <vt:lpstr>Давно уже люди задумывались над  тем, что же  заставляет их одурманивать самих  себя?</vt:lpstr>
      <vt:lpstr>Презентация PowerPoint</vt:lpstr>
      <vt:lpstr>Презентация PowerPoint</vt:lpstr>
      <vt:lpstr>Термин "наркотик" происходит от греческого глагола "narkoo", что означает оцепенеть, сделаться нечувствительным</vt:lpstr>
      <vt:lpstr>Причины, которые могут подтолкнуть подростка попробовать наркотик</vt:lpstr>
      <vt:lpstr>Ученые развеяли некоторые мифы  наркоманов</vt:lpstr>
      <vt:lpstr>Мнение ученых, то есть РЕАЛЬНОСТЬ.</vt:lpstr>
      <vt:lpstr>Второй миф:  наркомания излечима.</vt:lpstr>
      <vt:lpstr>Третий миф. Наркотиками могут поделиться с вами просто так, по доброте душевной</vt:lpstr>
      <vt:lpstr>Четвертый миф    Нюхать клей, глотать таблетки - это баловство, оно не имеет отношения к наркомании. </vt:lpstr>
      <vt:lpstr>   Пятый миф.   При употреблении наркотика ощущения настолько приятны и необычны, что стоит ради этого рискнуть.   </vt:lpstr>
      <vt:lpstr>Шестой миф. По внешнему виду и образу жизни наркоманы ничем не отличаются от окружающих</vt:lpstr>
      <vt:lpstr>Презентация PowerPoint</vt:lpstr>
      <vt:lpstr>  </vt:lpstr>
      <vt:lpstr>Презентация PowerPoint</vt:lpstr>
      <vt:lpstr> Что отнимают у человека наркотики?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«Я против наркотиков!»</dc:title>
  <cp:lastModifiedBy>GDK Video</cp:lastModifiedBy>
  <cp:revision>55</cp:revision>
  <dcterms:created xsi:type="dcterms:W3CDTF">2015-05-12T03:36:16Z</dcterms:created>
  <dcterms:modified xsi:type="dcterms:W3CDTF">2024-06-20T13:54:09Z</dcterms:modified>
</cp:coreProperties>
</file>